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_portra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0"/>
            <a:ext cx="4953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8001000" cy="6858000"/>
          </a:xfrm>
          <a:prstGeom prst="rect">
            <a:avLst/>
          </a:prstGeom>
          <a:solidFill>
            <a:srgbClr val="081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960120"/>
            <a:ext cx="3657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C9A44E"/>
                </a:solidFill>
                <a:latin typeface="Aptos"/>
              </a:rPr>
              <a:t>CAPÍTULO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508760"/>
            <a:ext cx="621792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 i="0">
                <a:solidFill>
                  <a:srgbClr val="FAFAF8"/>
                </a:solidFill>
                <a:latin typeface="Aptos"/>
              </a:rPr>
              <a:t>EL CUIDADO
ESPIRITUAL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3246120"/>
            <a:ext cx="5760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4EFE2"/>
                </a:solidFill>
                <a:latin typeface="Aptos"/>
              </a:rPr>
              <a:t>Principios bíblicos para cuidar, guiar,
restaurar y acompañar al rebaño de Dios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4800600"/>
            <a:ext cx="5303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C9A44E"/>
                </a:solidFill>
                <a:latin typeface="Aptos"/>
              </a:rPr>
              <a:t>JORGE DE JESÚS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5285232"/>
            <a:ext cx="5943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DB8C5"/>
                </a:solidFill>
                <a:latin typeface="Aptos"/>
              </a:rPr>
              <a:t>Formación • Servicio • Santidad • Mentoría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5989320"/>
            <a:ext cx="6035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FAFAF8"/>
                </a:solidFill>
                <a:latin typeface="Aptos"/>
              </a:rPr>
              <a:t>“Mirad por vosotros, y por todo el rebaño…”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La tarea de hacer santos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01</a:t>
            </a:r>
          </a:p>
        </p:txBody>
      </p:sp>
      <p:pic>
        <p:nvPicPr>
          <p:cNvPr id="6" name="Picture 5" descr="1_shephe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cuidado espiritual no es solo acompañar: es ayudar a formar vidas que reflejen a Cristo.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FORMAR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MODELAR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MULTIPLICAR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“a fin de perfeccionar a los santos para la obra del ministerio”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Efesios 4:12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¿Sanado como para dirigir?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02</a:t>
            </a:r>
          </a:p>
        </p:txBody>
      </p:sp>
      <p:pic>
        <p:nvPicPr>
          <p:cNvPr id="6" name="Picture 5" descr="2_couns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Quien cuida a otros necesita permitir que Dios trate primero su propio corazón, heridas y carácter.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SANAR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ACOMPAÑAR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RESTAURAR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“el cual nos consuela en todas nuestras tribulaciones”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2 Corintios 1:4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Cómo dar un buen consejo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03</a:t>
            </a:r>
          </a:p>
        </p:txBody>
      </p:sp>
      <p:pic>
        <p:nvPicPr>
          <p:cNvPr id="6" name="Picture 5" descr="3_burd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Un consejo espiritual debe nacer de la Palabra, escuchar con humildad y apuntar a la obediencia a Dios.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ESCUCHAR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DISCERNIR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APLICAR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“en la multitud de consejeros hay seguridad”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Proverbios 11:14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Advertencia para los que atienden al rebaño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04</a:t>
            </a:r>
          </a:p>
        </p:txBody>
      </p:sp>
      <p:pic>
        <p:nvPicPr>
          <p:cNvPr id="6" name="Picture 5" descr="4_confro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liderazgo espiritual implica responsabilidad: cuidar sin dominar, velar sin descuidarse y rendir cuentas al Pastor.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VELAR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LIMITAR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PROTEGER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“Apacentad la grey de Dios… no como teniendo señorío sobre los que están a vuestro cuidado”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1 Pedro 5:2-3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Hay que repartir la carga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05</a:t>
            </a:r>
          </a:p>
        </p:txBody>
      </p:sp>
      <p:pic>
        <p:nvPicPr>
          <p:cNvPr id="6" name="Picture 5" descr="5_hea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cuidado pastoral saludable comparte responsabilidades y acompaña las cargas con compasión.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COMPARTIR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SERVIR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EDIFICAR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“Sobrellevad los unos las cargas de los otros”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Gálatas 6:2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Preocupándose lo suficiente como para confrontar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06</a:t>
            </a:r>
          </a:p>
        </p:txBody>
      </p:sp>
      <p:pic>
        <p:nvPicPr>
          <p:cNvPr id="6" name="Picture 5" descr="6_diffic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Amar también significa corregir con verdad, mansedumbre y un propósito redentor.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ESCUCHAR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DISCERNIR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APLICAR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“restauradle con espíritu de mansedumbre”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Gálatas 6:1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Sirva con todo el corazón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07</a:t>
            </a:r>
          </a:p>
        </p:txBody>
      </p:sp>
      <p:pic>
        <p:nvPicPr>
          <p:cNvPr id="6" name="Picture 5" descr="7_wound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servicio espiritual no busca reconocimiento; nace del amor a Cristo y del deseo de edificar a otros.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COMPARTIR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SERVIR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EDIFICAR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“Y todo lo que hagáis, hacedlo de corazón, como para el Señor”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Colosenses 3:23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El cuidado de una persona difícil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08</a:t>
            </a:r>
          </a:p>
        </p:txBody>
      </p:sp>
      <p:pic>
        <p:nvPicPr>
          <p:cNvPr id="6" name="Picture 5" descr="8_st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La madurez espiritual aprende a establecer límites sanos sin perder la gracia, la paciencia ni la verdad.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VELAR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LIMITAR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PROTEGER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“Si es posible, en cuanto dependa de vosotros, estad en paz con todos los hombres”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Romanos 12:18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Crónicamente heridos y en necesidad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09</a:t>
            </a:r>
          </a:p>
        </p:txBody>
      </p:sp>
      <p:pic>
        <p:nvPicPr>
          <p:cNvPr id="6" name="Picture 5" descr="9_men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Algunas personas necesitan acompañamiento prolongado. Cuidar implica paciencia, presencia, oración y pasos concretos.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SANAR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ACOMPAÑAR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RESTAURAR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“Él sana a los quebrantados de corazón, y venda sus heridas”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Salmo 147:3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Cuatro pasos hacia la responsabilidad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10</a:t>
            </a:r>
          </a:p>
        </p:txBody>
      </p:sp>
      <p:pic>
        <p:nvPicPr>
          <p:cNvPr id="6" name="Picture 5" descr="10_nee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1. Reconocer • 2. Responder • 3. Perseverar • 4. Rendir cuentas. El cuidado busca crecimiento, no dependencia.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IDENTIFICAR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ACTUAR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PERSEVERAR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“El que es fiel en lo muy poco, también en lo más es fiel”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Lucas 16:10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Cómo ser un mentor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La tarea de hacer santos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01</a:t>
            </a:r>
          </a:p>
        </p:txBody>
      </p:sp>
      <p:pic>
        <p:nvPicPr>
          <p:cNvPr id="6" name="Picture 5" descr="1_shephe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cuidado espiritual no es solo acompañar: es ayudar a formar vidas que reflejen a Cristo.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FORMAR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MODELAR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MULTIPLICAR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“a fin de perfeccionar a los santos para la obra del ministerio”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Efesios 4:12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¿Sanado como para dirigir?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02</a:t>
            </a:r>
          </a:p>
        </p:txBody>
      </p:sp>
      <p:pic>
        <p:nvPicPr>
          <p:cNvPr id="6" name="Picture 5" descr="2_couns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Quien cuida a otros necesita permitir que Dios trate primero su propio corazón, heridas y carácter.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SANAR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ACOMPAÑAR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RESTAURAR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“el cual nos consuela en todas nuestras tribulaciones”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2 Corintios 1:4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Cómo dar un buen consejo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03</a:t>
            </a:r>
          </a:p>
        </p:txBody>
      </p:sp>
      <p:pic>
        <p:nvPicPr>
          <p:cNvPr id="6" name="Picture 5" descr="3_burd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Un consejo espiritual debe nacer de la Palabra, escuchar con humildad y apuntar a la obediencia a Dios.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ESCUCHAR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DISCERNIR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APLICAR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“en la multitud de consejeros hay seguridad”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Proverbios 11:14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Advertencia para los que atienden al rebaño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04</a:t>
            </a:r>
          </a:p>
        </p:txBody>
      </p:sp>
      <p:pic>
        <p:nvPicPr>
          <p:cNvPr id="6" name="Picture 5" descr="4_confro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liderazgo espiritual implica responsabilidad: cuidar sin dominar, velar sin descuidarse y rendir cuentas al Pastor.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VELAR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LIMITAR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PROTEGER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“Apacentad la grey de Dios… no como teniendo señorío sobre los que están a vuestro cuidado”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1 Pedro 5:2-3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Hay que repartir la carga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05</a:t>
            </a:r>
          </a:p>
        </p:txBody>
      </p:sp>
      <p:pic>
        <p:nvPicPr>
          <p:cNvPr id="6" name="Picture 5" descr="5_hea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cuidado pastoral saludable comparte responsabilidades y acompaña las cargas con compasión.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COMPARTIR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SERVIR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EDIFICAR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“Sobrellevad los unos las cargas de los otros”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Gálatas 6:2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Preocupándose lo suficiente como para confrontar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06</a:t>
            </a:r>
          </a:p>
        </p:txBody>
      </p:sp>
      <p:pic>
        <p:nvPicPr>
          <p:cNvPr id="6" name="Picture 5" descr="6_diffic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Amar también significa corregir con verdad, mansedumbre y un propósito redentor.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ESCUCHAR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DISCERNIR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APLICAR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“restauradle con espíritu de mansedumbre”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Gálatas 6:1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Sirva con todo el corazón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07</a:t>
            </a:r>
          </a:p>
        </p:txBody>
      </p:sp>
      <p:pic>
        <p:nvPicPr>
          <p:cNvPr id="6" name="Picture 5" descr="7_wound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El servicio espiritual no busca reconocimiento; nace del amor a Cristo y del deseo de edificar a otros.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COMPARTIR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SERVIR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EDIFICAR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“Y todo lo que hagáis, hacedlo de corazón, como para el Señor”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Colosenses 3:23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El cuidado de una persona difícil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08</a:t>
            </a:r>
          </a:p>
        </p:txBody>
      </p:sp>
      <p:pic>
        <p:nvPicPr>
          <p:cNvPr id="6" name="Picture 5" descr="8_ste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La madurez espiritual aprende a establecer límites sanos sin perder la gracia, la paciencia ni la verdad.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VELAR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LIMITAR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PROTEGER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“Si es posible, en cuanto dependa de vosotros, estad en paz con todos los hombres”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Romanos 12:18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Crónicamente heridos y en necesidad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09</a:t>
            </a:r>
          </a:p>
        </p:txBody>
      </p:sp>
      <p:pic>
        <p:nvPicPr>
          <p:cNvPr id="6" name="Picture 5" descr="9_men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Algunas personas necesitan acompañamiento prolongado. Cuidar implica paciencia, presencia, oración y pasos concretos.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SANAR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ACOMPAÑAR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RESTAURAR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“Él sana a los quebrantados de corazón, y venda sus heridas”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Salmo 147:3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Cuatro pasos hacia la responsabilidad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10</a:t>
            </a:r>
          </a:p>
        </p:txBody>
      </p:sp>
      <p:pic>
        <p:nvPicPr>
          <p:cNvPr id="6" name="Picture 5" descr="10_nee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1. Reconocer • 2. Responder • 3. Perseverar • 4. Rendir cuentas. El cuidado busca crecimiento, no dependencia.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IDENTIFICAR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ACTUAR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PERSEVERAR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“El que es fiel en lo muy poco, también en lo más es fiel”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Lucas 16:10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Cómo ser un mentor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11</a:t>
            </a:r>
          </a:p>
        </p:txBody>
      </p:sp>
      <p:pic>
        <p:nvPicPr>
          <p:cNvPr id="6" name="Picture 5" descr="1_shephe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Un mentor modela, escucha, enseña, corrige y acompaña hasta que la otra persona puede caminar con madurez.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FORMAR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MODELAR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MULTIPLICAR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“Esto encarga a hombres fieles que sean idóneos para enseñar también a otros”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2 Timoteo 2:2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CAPÍTULO 5 • EL CUIDADO ESPIRITUAL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Necesidades insatisfechas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50292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 i="0">
                <a:solidFill>
                  <a:srgbClr val="C9A44E"/>
                </a:solidFill>
                <a:latin typeface="Aptos"/>
              </a:rPr>
              <a:t>12</a:t>
            </a:r>
          </a:p>
        </p:txBody>
      </p:sp>
      <p:pic>
        <p:nvPicPr>
          <p:cNvPr id="6" name="Picture 5" descr="2_couns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627632"/>
            <a:ext cx="5715000" cy="35478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29400" y="1627632"/>
            <a:ext cx="4892040" cy="297180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31152" y="1874519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IDEA CENTRAL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1152" y="2240280"/>
            <a:ext cx="416052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i="0">
                <a:solidFill>
                  <a:srgbClr val="FAFAF8"/>
                </a:solidFill>
                <a:latin typeface="Aptos"/>
              </a:rPr>
              <a:t>Detrás de muchas conductas difíciles puede haber necesidades profundas. El cuidador aprende a mirar más allá de la superficie.</a:t>
            </a:r>
          </a:p>
        </p:txBody>
      </p:sp>
      <p:sp>
        <p:nvSpPr>
          <p:cNvPr id="10" name="Oval 9"/>
          <p:cNvSpPr/>
          <p:nvPr/>
        </p:nvSpPr>
        <p:spPr>
          <a:xfrm>
            <a:off x="6931152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70064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IDENTIFICAR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59952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ACTUAR</a:t>
            </a:r>
          </a:p>
        </p:txBody>
      </p:sp>
      <p:sp>
        <p:nvSpPr>
          <p:cNvPr id="14" name="Oval 13"/>
          <p:cNvSpPr/>
          <p:nvPr/>
        </p:nvSpPr>
        <p:spPr>
          <a:xfrm>
            <a:off x="9710928" y="3886200"/>
            <a:ext cx="347472" cy="347472"/>
          </a:xfrm>
          <a:prstGeom prst="ellipse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49840" y="3904487"/>
            <a:ext cx="1051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F4EFE2"/>
                </a:solidFill>
                <a:latin typeface="Aptos"/>
              </a:rPr>
              <a:t>PERSEVERAR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892040"/>
            <a:ext cx="4480560" cy="1051560"/>
          </a:xfrm>
          <a:prstGeom prst="roundRect">
            <a:avLst/>
          </a:prstGeom>
          <a:solidFill>
            <a:srgbClr val="11233A"/>
          </a:solidFill>
          <a:ln w="12700">
            <a:solidFill>
              <a:srgbClr val="3A4C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0" y="5047488"/>
            <a:ext cx="40233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i="0">
                <a:solidFill>
                  <a:srgbClr val="C9A44E"/>
                </a:solidFill>
                <a:latin typeface="Aptos"/>
              </a:rPr>
              <a:t>PALABRA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5276088"/>
            <a:ext cx="4023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FAFAF8"/>
                </a:solidFill>
                <a:latin typeface="Aptos"/>
              </a:rPr>
              <a:t>“Mi Dios, pues, suplirá todo lo que os falta conforme a sus riquezas en gloria”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733288"/>
            <a:ext cx="4023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1" i="0">
                <a:solidFill>
                  <a:srgbClr val="ADB8C5"/>
                </a:solidFill>
                <a:latin typeface="Aptos"/>
              </a:rPr>
              <a:t>Filipenses 4:19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EL CUIDADO ESPIRITUAL  •  JORGE DE JESÚS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85800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REFLEXIÓN FINAL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676656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 i="0">
                <a:solidFill>
                  <a:srgbClr val="FAFAF8"/>
                </a:solidFill>
                <a:latin typeface="Aptos"/>
              </a:rPr>
              <a:t>Cuidar almas es una
responsabilidad santa.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2788920"/>
            <a:ext cx="658368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4EFE2"/>
                </a:solidFill>
                <a:latin typeface="Aptos"/>
              </a:rPr>
              <a:t>El cuidador espiritual no ocupa el lugar de Cristo.
Se convierte en instrumento para señalar hacia Él,
servir con amor y ayudar a otros a crecer en la fe.</a:t>
            </a:r>
          </a:p>
        </p:txBody>
      </p:sp>
      <p:sp>
        <p:nvSpPr>
          <p:cNvPr id="6" name="Rectangle 5"/>
          <p:cNvSpPr/>
          <p:nvPr/>
        </p:nvSpPr>
        <p:spPr>
          <a:xfrm>
            <a:off x="9326880" y="1417320"/>
            <a:ext cx="310896" cy="3017520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75320" y="2148840"/>
            <a:ext cx="2423160" cy="310896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5212080"/>
            <a:ext cx="5669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1">
                <a:solidFill>
                  <a:srgbClr val="FAFAF8"/>
                </a:solidFill>
                <a:latin typeface="Aptos"/>
              </a:rPr>
              <a:t>“Apacentad la grey de Dios…”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62356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1 Pedro 5:2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989320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ADB8C5"/>
                </a:solidFill>
                <a:latin typeface="Aptos"/>
              </a:rPr>
              <a:t>JORGE DE JESÚS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2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C9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1148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C9A44E"/>
                </a:solidFill>
                <a:latin typeface="Aptos"/>
              </a:rPr>
              <a:t>DOCUMENTO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AFAF8"/>
                </a:solidFill>
                <a:latin typeface="Aptos"/>
              </a:rPr>
              <a:t>Mapa del capítulo</a:t>
            </a:r>
          </a:p>
        </p:txBody>
      </p:sp>
      <p:pic>
        <p:nvPicPr>
          <p:cNvPr id="5" name="Picture 4" descr="IMG_01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417320"/>
            <a:ext cx="3531870" cy="47091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321040" y="1417320"/>
            <a:ext cx="2971800" cy="4709160"/>
          </a:xfrm>
          <a:prstGeom prst="roundRect">
            <a:avLst/>
          </a:prstGeom>
          <a:solidFill>
            <a:srgbClr val="0D1D34"/>
          </a:solidFill>
          <a:ln w="12700">
            <a:solidFill>
              <a:srgbClr val="2335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13648" y="1737360"/>
            <a:ext cx="2377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C9A44E"/>
                </a:solidFill>
                <a:latin typeface="Aptos"/>
              </a:rPr>
              <a:t>TEMAS INCLUIDOS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13648" y="2148840"/>
            <a:ext cx="2331720" cy="3520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4EFE2"/>
                </a:solidFill>
                <a:latin typeface="Aptos"/>
              </a:rPr>
              <a:t>• La tarea de hacer santos
• ¿Sanado como para dirigir?
• Cómo dar un buen consejo
• Advertencia para los que atienden al rebaño
• Hay que repartir la carga
• Preocupándose lo suficiente como para confrontar
• Sirva con todo el corazón
• El cuidado de una persona difícil
• Crónicamente heridos y en necesidad
• Cuatro pasos hacia la responsabilidad
• Cómo ser un mentor
• Necesidades insatisfechas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ADB8C5"/>
                </a:solidFill>
                <a:latin typeface="Aptos"/>
              </a:rPr>
              <a:t>DOCUMENTO BASE  •  CAPÍTULO 5  •  JORGE DE JESÚS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